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3" r:id="rId6"/>
    <p:sldId id="260" r:id="rId7"/>
    <p:sldId id="269" r:id="rId8"/>
    <p:sldId id="261" r:id="rId9"/>
    <p:sldId id="266" r:id="rId10"/>
    <p:sldId id="267" r:id="rId11"/>
    <p:sldId id="268" r:id="rId12"/>
    <p:sldId id="265" r:id="rId13"/>
    <p:sldId id="264" r:id="rId14"/>
  </p:sldIdLst>
  <p:sldSz cx="9144000" cy="6858000" type="screen4x3"/>
  <p:notesSz cx="6858000" cy="9144000"/>
  <p:embeddedFontLst>
    <p:embeddedFont>
      <p:font typeface="Lucida Sans" pitchFamily="34" charset="0"/>
      <p:regular r:id="rId16"/>
      <p:bold r:id="rId17"/>
      <p:italic r:id="rId18"/>
      <p:boldItalic r:id="rId19"/>
    </p:embeddedFont>
    <p:embeddedFont>
      <p:font typeface="Levenim MT" pitchFamily="2" charset="-79"/>
      <p:regular r:id="rId20"/>
      <p:bold r:id="rId21"/>
    </p:embeddedFont>
    <p:embeddedFont>
      <p:font typeface="Book Antiqua" pitchFamily="18" charset="0"/>
      <p:regular r:id="rId22"/>
      <p:bold r:id="rId23"/>
      <p:italic r:id="rId24"/>
      <p:boldItalic r:id="rId25"/>
    </p:embeddedFont>
    <p:embeddedFont>
      <p:font typeface="Wingdings 2" pitchFamily="18" charset="2"/>
      <p:regular r:id="rId26"/>
    </p:embeddedFont>
    <p:embeddedFont>
      <p:font typeface="David" pitchFamily="2" charset="-79"/>
      <p:regular r:id="rId27"/>
      <p:bold r:id="rId28"/>
    </p:embeddedFont>
    <p:embeddedFont>
      <p:font typeface="cmsy10" pitchFamily="34" charset="0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Wingdings 3" pitchFamily="18" charset="2"/>
      <p:regular r:id="rId34"/>
    </p:embeddedFont>
  </p:embeddedFontLst>
  <p:custDataLst>
    <p:tags r:id="rId35"/>
  </p:custData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5"/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342" autoAdjust="0"/>
  </p:normalViewPr>
  <p:slideViewPr>
    <p:cSldViewPr>
      <p:cViewPr varScale="1">
        <p:scale>
          <a:sx n="72" d="100"/>
          <a:sy n="72" d="100"/>
        </p:scale>
        <p:origin x="-6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5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94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style val="26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WIPR</a:t>
            </a:r>
            <a:endParaRPr lang="en-US" dirty="0"/>
          </a:p>
        </c:rich>
      </c:tx>
      <c:layout/>
      <c:overlay val="1"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he-I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style val="3"/>
  <c:chart>
    <c:autoTitleDeleted val="1"/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Combinational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WIPR-1024</c:v>
                </c:pt>
                <c:pt idx="1">
                  <c:v>AES-128 [FDW04]</c:v>
                </c:pt>
                <c:pt idx="2">
                  <c:v>ECC-192 [FW07]</c:v>
                </c:pt>
                <c:pt idx="3">
                  <c:v>NTRU-57 [GKS04]</c:v>
                </c:pt>
                <c:pt idx="4">
                  <c:v>GPS-160 [McLR07]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2860</c:v>
                </c:pt>
                <c:pt idx="1">
                  <c:v>1220</c:v>
                </c:pt>
                <c:pt idx="2">
                  <c:v>12080</c:v>
                </c:pt>
                <c:pt idx="3">
                  <c:v>523</c:v>
                </c:pt>
                <c:pt idx="4">
                  <c:v>1541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RAM+ROM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WIPR-1024</c:v>
                </c:pt>
                <c:pt idx="1">
                  <c:v>AES-128 [FDW04]</c:v>
                </c:pt>
                <c:pt idx="2">
                  <c:v>ECC-192 [FW07]</c:v>
                </c:pt>
                <c:pt idx="3">
                  <c:v>NTRU-57 [GKS04]</c:v>
                </c:pt>
                <c:pt idx="4">
                  <c:v>GPS-160 [McLR07]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2845</c:v>
                </c:pt>
                <c:pt idx="1">
                  <c:v>2375</c:v>
                </c:pt>
                <c:pt idx="2">
                  <c:v>11520</c:v>
                </c:pt>
                <c:pt idx="3">
                  <c:v>2327</c:v>
                </c:pt>
                <c:pt idx="4">
                  <c:v>7099</c:v>
                </c:pt>
              </c:numCache>
            </c:numRef>
          </c:val>
        </c:ser>
        <c:gapWidth val="75"/>
        <c:shape val="box"/>
        <c:axId val="91511040"/>
        <c:axId val="91521024"/>
        <c:axId val="0"/>
      </c:bar3DChart>
      <c:catAx>
        <c:axId val="91511040"/>
        <c:scaling>
          <c:orientation val="minMax"/>
        </c:scaling>
        <c:axPos val="l"/>
        <c:majorTickMark val="none"/>
        <c:tickLblPos val="nextTo"/>
        <c:crossAx val="91521024"/>
        <c:crosses val="autoZero"/>
        <c:auto val="1"/>
        <c:lblAlgn val="ctr"/>
        <c:lblOffset val="100"/>
      </c:catAx>
      <c:valAx>
        <c:axId val="91521024"/>
        <c:scaling>
          <c:orientation val="minMax"/>
        </c:scaling>
        <c:delete val="1"/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Implementatio</a:t>
                </a:r>
                <a:r>
                  <a:rPr lang="en-US" baseline="0" dirty="0" smtClean="0"/>
                  <a:t>n Cost (GEs)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915110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he-IL"/>
          </a:p>
        </c:txPr>
      </c:dTable>
    </c:plotArea>
    <c:plotVisOnly val="1"/>
  </c:chart>
  <c:txPr>
    <a:bodyPr/>
    <a:lstStyle/>
    <a:p>
      <a:pPr>
        <a:defRPr sz="1800"/>
      </a:pPr>
      <a:endParaRPr lang="he-IL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2E4F53E-7ABB-4164-BEE7-DAEBB121F5EE}" type="datetimeFigureOut">
              <a:rPr lang="he-IL" smtClean="0"/>
              <a:pPr/>
              <a:t>ה'/תמוז/תשס"ח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47F02B2-E072-4F44-9308-BC7E14B89D09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cm.org/author_page.cfm?id=81100444889&amp;coll=GUIDE&amp;dl=GUIDE&amp;trk=0&amp;CFID=77213282&amp;CFTOKEN=7888761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ortal.acm.org/author_page.cfm?id=81100168516&amp;coll=GUIDE&amp;dl=GUIDE&amp;trk=0&amp;CFID=77213282&amp;CFTOKEN=7888761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At 2003 we thought PK would not fit</a:t>
            </a:r>
            <a:r>
              <a:rPr lang="en-US" baseline="0" dirty="0" smtClean="0"/>
              <a:t> on RFID</a:t>
            </a:r>
          </a:p>
          <a:p>
            <a:pPr algn="l" rtl="0"/>
            <a:r>
              <a:rPr lang="en-US" baseline="0" dirty="0" smtClean="0"/>
              <a:t>Currently the state of the art is either:</a:t>
            </a:r>
          </a:p>
          <a:p>
            <a:pPr algn="l" rtl="0">
              <a:buFont typeface="Arial" pitchFamily="34" charset="0"/>
              <a:buChar char="•"/>
            </a:pPr>
            <a:r>
              <a:rPr lang="en-US" baseline="0" dirty="0" smtClean="0"/>
              <a:t>Weak PK for cheap devices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Strong PK for expensive devices</a:t>
            </a:r>
          </a:p>
          <a:p>
            <a:pPr algn="l" rtl="0">
              <a:buFont typeface="Arial" pitchFamily="34" charset="0"/>
              <a:buNone/>
            </a:pPr>
            <a:r>
              <a:rPr lang="en-US" dirty="0" smtClean="0"/>
              <a:t>Taking it</a:t>
            </a:r>
            <a:r>
              <a:rPr lang="en-US" baseline="0" dirty="0" smtClean="0"/>
              <a:t> to the next level…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02B2-E072-4F44-9308-BC7E14B89D09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02B2-E072-4F44-9308-BC7E14B89D09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02B2-E072-4F44-9308-BC7E14B89D09}" type="slidenum">
              <a:rPr lang="he-IL" smtClean="0"/>
              <a:pPr/>
              <a:t>11</a:t>
            </a:fld>
            <a:endParaRPr lang="he-I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Explore security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paramaters</a:t>
            </a:r>
            <a:endParaRPr lang="en-US" baseline="0" dirty="0" smtClean="0"/>
          </a:p>
          <a:p>
            <a:pPr algn="l" rtl="0"/>
            <a:r>
              <a:rPr lang="en-US" baseline="0" dirty="0" smtClean="0"/>
              <a:t>Physical implementation of WIPR on a real + reader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02B2-E072-4F44-9308-BC7E14B89D09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02B2-E072-4F44-9308-BC7E14B89D09}" type="slidenum">
              <a:rPr lang="he-IL" smtClean="0"/>
              <a:pPr/>
              <a:t>13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This</a:t>
            </a:r>
            <a:r>
              <a:rPr lang="en-US" baseline="0" dirty="0" smtClean="0"/>
              <a:t> is not a watered down version of public key</a:t>
            </a:r>
          </a:p>
          <a:p>
            <a:pPr algn="l" rtl="0"/>
            <a:r>
              <a:rPr lang="en-US" baseline="0" dirty="0" smtClean="0"/>
              <a:t>Or the “mobile version” of public key</a:t>
            </a:r>
          </a:p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02B2-E072-4F44-9308-BC7E14B89D09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02B2-E072-4F44-9308-BC7E14B89D09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Inventory applications: identity providing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identity proving – reader has never seen the tag before</a:t>
            </a:r>
          </a:p>
          <a:p>
            <a:pPr algn="l" rtl="0"/>
            <a:r>
              <a:rPr lang="en-US" baseline="0" dirty="0" smtClean="0"/>
              <a:t>Examples:</a:t>
            </a:r>
          </a:p>
          <a:p>
            <a:pPr algn="l" rtl="0">
              <a:buFont typeface="Arial" pitchFamily="34" charset="0"/>
              <a:buChar char="•"/>
            </a:pPr>
            <a:r>
              <a:rPr lang="en-US" baseline="0" dirty="0" smtClean="0"/>
              <a:t>Supply chain</a:t>
            </a:r>
          </a:p>
          <a:p>
            <a:pPr algn="l" rtl="0">
              <a:buFont typeface="Arial" pitchFamily="34" charset="0"/>
              <a:buChar char="•"/>
            </a:pPr>
            <a:r>
              <a:rPr lang="en-US" baseline="0" dirty="0" smtClean="0"/>
              <a:t>Medicine</a:t>
            </a:r>
          </a:p>
          <a:p>
            <a:pPr algn="l" rtl="0">
              <a:buFont typeface="Arial" pitchFamily="34" charset="0"/>
              <a:buChar char="•"/>
            </a:pPr>
            <a:r>
              <a:rPr lang="en-US" baseline="0" dirty="0" smtClean="0"/>
              <a:t>Passports</a:t>
            </a:r>
          </a:p>
          <a:p>
            <a:pPr algn="l" rtl="0">
              <a:buFont typeface="Arial" pitchFamily="34" charset="0"/>
              <a:buChar char="•"/>
            </a:pPr>
            <a:r>
              <a:rPr lang="en-US" baseline="0" dirty="0" smtClean="0"/>
              <a:t>Money</a:t>
            </a:r>
          </a:p>
          <a:p>
            <a:pPr algn="l" rtl="0">
              <a:buFont typeface="Arial" pitchFamily="34" charset="0"/>
              <a:buNone/>
            </a:pPr>
            <a:r>
              <a:rPr lang="en-US" dirty="0" smtClean="0"/>
              <a:t>Related</a:t>
            </a:r>
            <a:r>
              <a:rPr lang="en-US" baseline="0" dirty="0" smtClean="0"/>
              <a:t> field: sensor networks</a:t>
            </a:r>
            <a:endParaRPr lang="en-US" dirty="0" smtClean="0"/>
          </a:p>
          <a:p>
            <a:pPr algn="l" rtl="0"/>
            <a:r>
              <a:rPr lang="en-US" dirty="0" smtClean="0"/>
              <a:t>This is what</a:t>
            </a:r>
            <a:r>
              <a:rPr lang="en-US" baseline="0" dirty="0" smtClean="0"/>
              <a:t> it looks like if you have the PK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02B2-E072-4F44-9308-BC7E14B89D09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Secrecy: cannot learn anything about the ID of an unknown tag.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Metadata privacy: The adversary cannot determine whether a certain public key n was used in the protocol exchange. 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Full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privacy: cannot determine whether a tag was a part of any past or future protocol exchange - Very useful for banknotes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Implicit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Reader Authentication: secure data channel from the reader to the tag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(that’s the magic of PK)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02B2-E072-4F44-9308-BC7E14B89D09}" type="slidenum">
              <a:rPr lang="he-IL" smtClean="0"/>
              <a:pPr/>
              <a:t>5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Shafi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Goldwasser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Silvio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Micali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STOC '82 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M. Rabin. MIT TR,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1979.</a:t>
            </a:r>
          </a:p>
          <a:p>
            <a:pPr algn="l" rtl="0"/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Shamir. EUROCRYPT '94</a:t>
            </a:r>
          </a:p>
          <a:p>
            <a:pPr algn="l" rtl="0"/>
            <a:r>
              <a:rPr lang="en-US" dirty="0" err="1" smtClean="0"/>
              <a:t>Naccache</a:t>
            </a:r>
            <a:r>
              <a:rPr lang="en-US" dirty="0" smtClean="0"/>
              <a:t> patent application</a:t>
            </a:r>
            <a:r>
              <a:rPr lang="en-US" baseline="0" dirty="0" smtClean="0"/>
              <a:t> 92 and </a:t>
            </a:r>
            <a:r>
              <a:rPr lang="en-US" baseline="0" dirty="0" err="1" smtClean="0"/>
              <a:t>Eurocrypt</a:t>
            </a:r>
            <a:r>
              <a:rPr lang="en-US" baseline="0" dirty="0" smtClean="0"/>
              <a:t> 95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02B2-E072-4F44-9308-BC7E14B89D09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02B2-E072-4F44-9308-BC7E14B89D09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02B2-E072-4F44-9308-BC7E14B89D09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of hands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GPS: M.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McLoone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M.J.B.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Robshaw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Key Cryptography and RFID Tags, CT-RSA 2007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NTRU: Gunnar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Gaubatz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Jens-Peter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Kaps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Sunar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ESAS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2004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ECC: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Furbass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F.;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Wolkerstorfer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J, ISCAS 2007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AES: M.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Feldhofer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Dominikus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J.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Wolkerstorfer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CHES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David Molnar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David Wagner</a:t>
            </a:r>
            <a:r>
              <a:rPr lang="en-US" dirty="0" smtClean="0"/>
              <a:t> –</a:t>
            </a:r>
            <a:r>
              <a:rPr lang="en-US" baseline="0" dirty="0" smtClean="0"/>
              <a:t> </a:t>
            </a:r>
            <a:r>
              <a:rPr lang="en-US" dirty="0" smtClean="0"/>
              <a:t>CCS 2004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02B2-E072-4F44-9308-BC7E14B89D09}" type="slidenum">
              <a:rPr lang="he-IL" smtClean="0"/>
              <a:pPr/>
              <a:t>9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rtl="0"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CFA9-D241-48D2-854C-F18ADC717B8E}" type="datetimeFigureOut">
              <a:rPr lang="he-IL" smtClean="0"/>
              <a:pPr/>
              <a:t>ה'/תמוז/תשס"ח</a:t>
            </a:fld>
            <a:endParaRPr lang="he-I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E899-5F60-4090-AEBC-09B27BF8861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 rtl="0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CFA9-D241-48D2-854C-F18ADC717B8E}" type="datetimeFigureOut">
              <a:rPr lang="he-IL" smtClean="0"/>
              <a:pPr/>
              <a:t>ה'/תמוז/תשס"ח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E899-5F60-4090-AEBC-09B27BF8861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CFA9-D241-48D2-854C-F18ADC717B8E}" type="datetimeFigureOut">
              <a:rPr lang="he-IL" smtClean="0"/>
              <a:pPr/>
              <a:t>ה'/תמוז/תשס"ח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E899-5F60-4090-AEBC-09B27BF8861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CFA9-D241-48D2-854C-F18ADC717B8E}" type="datetimeFigureOut">
              <a:rPr lang="he-IL" smtClean="0"/>
              <a:pPr/>
              <a:t>ה'/תמוז/תשס"ח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E899-5F60-4090-AEBC-09B27BF8861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CFA9-D241-48D2-854C-F18ADC717B8E}" type="datetimeFigureOut">
              <a:rPr lang="he-IL" smtClean="0"/>
              <a:pPr/>
              <a:t>ה'/תמוז/תשס"ח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D8DE899-5F60-4090-AEBC-09B27BF8861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CFA9-D241-48D2-854C-F18ADC717B8E}" type="datetimeFigureOut">
              <a:rPr lang="he-IL" smtClean="0"/>
              <a:pPr/>
              <a:t>ה'/תמוז/תשס"ח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E899-5F60-4090-AEBC-09B27BF8861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CFA9-D241-48D2-854C-F18ADC717B8E}" type="datetimeFigureOut">
              <a:rPr lang="he-IL" smtClean="0"/>
              <a:pPr/>
              <a:t>ה'/תמוז/תשס"ח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E899-5F60-4090-AEBC-09B27BF8861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CFA9-D241-48D2-854C-F18ADC717B8E}" type="datetimeFigureOut">
              <a:rPr lang="he-IL" smtClean="0"/>
              <a:pPr/>
              <a:t>ה'/תמוז/תשס"ח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E899-5F60-4090-AEBC-09B27BF8861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CFA9-D241-48D2-854C-F18ADC717B8E}" type="datetimeFigureOut">
              <a:rPr lang="he-IL" smtClean="0"/>
              <a:pPr/>
              <a:t>ה'/תמוז/תשס"ח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E899-5F60-4090-AEBC-09B27BF8861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CFA9-D241-48D2-854C-F18ADC717B8E}" type="datetimeFigureOut">
              <a:rPr lang="he-IL" smtClean="0"/>
              <a:pPr/>
              <a:t>ה'/תמוז/תשס"ח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E899-5F60-4090-AEBC-09B27BF8861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CFA9-D241-48D2-854C-F18ADC717B8E}" type="datetimeFigureOut">
              <a:rPr lang="he-IL" smtClean="0"/>
              <a:pPr/>
              <a:t>ה'/תמוז/תשס"ח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E899-5F60-4090-AEBC-09B27BF8861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97CFA9-D241-48D2-854C-F18ADC717B8E}" type="datetimeFigureOut">
              <a:rPr lang="he-IL" smtClean="0"/>
              <a:pPr/>
              <a:t>ה'/תמוז/תשס"ח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D8DE899-5F60-4090-AEBC-09B27BF88618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EEB"/>
              </a:clrFrom>
              <a:clrTo>
                <a:srgbClr val="FFFE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6357958"/>
            <a:ext cx="144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596" y="6286520"/>
            <a:ext cx="1181454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ss.oy.ne.ro/WIP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WIPR -- a Public Key Implementation on Two Grains of Sand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Yossi Oren</a:t>
            </a:r>
            <a:r>
              <a:rPr lang="en-US" baseline="30000" dirty="0" smtClean="0"/>
              <a:t>1</a:t>
            </a:r>
            <a:r>
              <a:rPr lang="en-US" dirty="0" smtClean="0"/>
              <a:t>, Martin Feldhofer</a:t>
            </a:r>
            <a:r>
              <a:rPr lang="en-US" baseline="30000" dirty="0" smtClean="0"/>
              <a:t>2</a:t>
            </a:r>
          </a:p>
          <a:p>
            <a:r>
              <a:rPr lang="en-US" baseline="30000" dirty="0" smtClean="0"/>
              <a:t>1</a:t>
            </a:r>
            <a:r>
              <a:rPr lang="en-US" dirty="0" smtClean="0"/>
              <a:t>Weizmann Institute of Science</a:t>
            </a:r>
          </a:p>
          <a:p>
            <a:r>
              <a:rPr lang="en-US" baseline="30000" dirty="0" smtClean="0"/>
              <a:t>2</a:t>
            </a:r>
            <a:r>
              <a:rPr lang="en-US" dirty="0" smtClean="0"/>
              <a:t>Graz University of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with EPC C1G2</a:t>
            </a:r>
            <a:endParaRPr lang="he-IL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WIPR </a:t>
            </a:r>
            <a:r>
              <a:rPr lang="en-US" dirty="0" err="1" smtClean="0"/>
              <a:t>ciphertext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¼ </a:t>
            </a:r>
            <a:r>
              <a:rPr lang="en-US" dirty="0" smtClean="0"/>
              <a:t>2048 bits in 600ms</a:t>
            </a:r>
          </a:p>
          <a:p>
            <a:r>
              <a:rPr lang="en-US" dirty="0" smtClean="0"/>
              <a:t>C1G2 data rate </a:t>
            </a:r>
            <a:r>
              <a:rPr lang="en-US" dirty="0" smtClean="0">
                <a:latin typeface="cmsy10"/>
              </a:rPr>
              <a:t>¼</a:t>
            </a:r>
            <a:r>
              <a:rPr kumimoji="0"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50 kbps</a:t>
            </a:r>
          </a:p>
          <a:p>
            <a:r>
              <a:rPr kumimoji="0"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do we maximize the interrogation</a:t>
            </a:r>
            <a:r>
              <a:rPr kumimoji="0" lang="en-U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2725" y="1500174"/>
            <a:ext cx="363855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with EPC C1G2</a:t>
            </a:r>
            <a:endParaRPr lang="he-IL" dirty="0"/>
          </a:p>
        </p:txBody>
      </p:sp>
      <p:sp>
        <p:nvSpPr>
          <p:cNvPr id="5" name="Rectangular Callout 4"/>
          <p:cNvSpPr/>
          <p:nvPr/>
        </p:nvSpPr>
        <p:spPr>
          <a:xfrm>
            <a:off x="500034" y="2214554"/>
            <a:ext cx="1571636" cy="1000132"/>
          </a:xfrm>
          <a:prstGeom prst="wedgeRectCallout">
            <a:avLst>
              <a:gd name="adj1" fmla="val 170900"/>
              <a:gd name="adj2" fmla="val 79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Crucial for the security of the scheme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more information: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n-US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hlinkClick r:id="rId3"/>
              </a:rPr>
              <a:t>http</a:t>
            </a:r>
            <a:r>
              <a:rPr lang="en-US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hlinkClick r:id="rId3"/>
              </a:rPr>
              <a:t>://</a:t>
            </a:r>
            <a:r>
              <a:rPr lang="en-US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hlinkClick r:id="rId3"/>
              </a:rPr>
              <a:t>iss.oy.ne.ro/WIPR</a:t>
            </a:r>
            <a:endParaRPr lang="en-US" dirty="0" smtClean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WIPR and other</a:t>
            </a:r>
            <a:r>
              <a:rPr lang="en-US" baseline="0" dirty="0" smtClean="0"/>
              <a:t> PK Schemes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When comparing</a:t>
            </a:r>
            <a:r>
              <a:rPr lang="en-US" dirty="0" smtClean="0"/>
              <a:t> the gate cost of WIPR to another scheme, don’t forget to check:</a:t>
            </a:r>
          </a:p>
          <a:p>
            <a:pPr lvl="1"/>
            <a:r>
              <a:rPr lang="en-US" baseline="0" dirty="0" smtClean="0"/>
              <a:t>Does</a:t>
            </a:r>
            <a:r>
              <a:rPr lang="en-US" dirty="0" smtClean="0"/>
              <a:t> </a:t>
            </a:r>
            <a:r>
              <a:rPr lang="en-US" baseline="0" dirty="0" smtClean="0"/>
              <a:t>the</a:t>
            </a:r>
            <a:r>
              <a:rPr lang="en-US" dirty="0" smtClean="0"/>
              <a:t> gate cost include </a:t>
            </a:r>
            <a:r>
              <a:rPr lang="en-US" b="1" dirty="0" smtClean="0"/>
              <a:t>RAM and ROM</a:t>
            </a:r>
            <a:r>
              <a:rPr lang="en-US" dirty="0" smtClean="0"/>
              <a:t>? </a:t>
            </a:r>
          </a:p>
          <a:p>
            <a:pPr lvl="1"/>
            <a:r>
              <a:rPr lang="en-US" baseline="0" dirty="0" smtClean="0"/>
              <a:t>Does it use a full-strength cipher</a:t>
            </a:r>
            <a:r>
              <a:rPr lang="en-US" dirty="0" smtClean="0"/>
              <a:t> or a </a:t>
            </a:r>
            <a:r>
              <a:rPr lang="en-US" b="1" dirty="0" smtClean="0"/>
              <a:t>“mobile version”</a:t>
            </a:r>
            <a:r>
              <a:rPr lang="en-US" dirty="0" smtClean="0"/>
              <a:t>?</a:t>
            </a:r>
          </a:p>
          <a:p>
            <a:pPr lvl="1"/>
            <a:r>
              <a:rPr lang="en-US" baseline="0" dirty="0" smtClean="0"/>
              <a:t>Does it do </a:t>
            </a:r>
            <a:r>
              <a:rPr lang="en-US" b="1" baseline="0" dirty="0" smtClean="0"/>
              <a:t>encryption</a:t>
            </a:r>
            <a:r>
              <a:rPr lang="en-US" baseline="0" dirty="0" smtClean="0"/>
              <a:t>?</a:t>
            </a:r>
            <a:r>
              <a:rPr lang="en-US" dirty="0" smtClean="0"/>
              <a:t>  </a:t>
            </a:r>
            <a:r>
              <a:rPr lang="en-US" baseline="0" dirty="0" smtClean="0"/>
              <a:t>Does it</a:t>
            </a:r>
            <a:r>
              <a:rPr lang="en-US" dirty="0" smtClean="0"/>
              <a:t> support </a:t>
            </a:r>
            <a:r>
              <a:rPr lang="en-US" b="1" dirty="0" smtClean="0"/>
              <a:t>secrecy and privacy</a:t>
            </a:r>
            <a:r>
              <a:rPr lang="en-US" dirty="0" smtClean="0"/>
              <a:t>?</a:t>
            </a:r>
          </a:p>
          <a:p>
            <a:pPr lvl="1"/>
            <a:r>
              <a:rPr lang="en-US" baseline="0" dirty="0" smtClean="0"/>
              <a:t>Is it</a:t>
            </a:r>
            <a:r>
              <a:rPr lang="en-US" dirty="0" smtClean="0"/>
              <a:t> a </a:t>
            </a:r>
            <a:r>
              <a:rPr lang="en-US" b="1" dirty="0" smtClean="0"/>
              <a:t>full scheme</a:t>
            </a:r>
            <a:r>
              <a:rPr lang="en-US" dirty="0" smtClean="0"/>
              <a:t>, or only a </a:t>
            </a:r>
            <a:r>
              <a:rPr lang="en-US" b="1" dirty="0" smtClean="0"/>
              <a:t>cryptographic construct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Not watered down</a:t>
            </a:r>
            <a:endParaRPr lang="he-IL" dirty="0"/>
          </a:p>
        </p:txBody>
      </p:sp>
      <p:pic>
        <p:nvPicPr>
          <p:cNvPr id="4" name="Content Placeholder 3" descr="iphone3g_pair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</a:blip>
          <a:srcRect b="15817"/>
          <a:stretch>
            <a:fillRect/>
          </a:stretch>
        </p:blipFill>
        <p:spPr>
          <a:xfrm>
            <a:off x="2285986" y="1303154"/>
            <a:ext cx="4429154" cy="4483300"/>
          </a:xfrm>
        </p:spPr>
      </p:pic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l" rtl="0"/>
            <a:r>
              <a:rPr lang="en-US" dirty="0" smtClean="0"/>
              <a:t>1024-bit public</a:t>
            </a:r>
            <a:r>
              <a:rPr lang="en-US" baseline="0" dirty="0" smtClean="0"/>
              <a:t> key</a:t>
            </a:r>
          </a:p>
          <a:p>
            <a:pPr algn="l" rtl="0"/>
            <a:r>
              <a:rPr lang="en-US" baseline="0" dirty="0" smtClean="0"/>
              <a:t>Full </a:t>
            </a:r>
            <a:r>
              <a:rPr lang="en-US" baseline="0" dirty="0" smtClean="0"/>
              <a:t>encryption</a:t>
            </a:r>
            <a:endParaRPr lang="en-US" baseline="0" dirty="0" smtClean="0"/>
          </a:p>
          <a:p>
            <a:pPr algn="l" rtl="0"/>
            <a:r>
              <a:rPr lang="en-US" baseline="0" dirty="0" smtClean="0"/>
              <a:t>5705 gates, including RAM and ROM</a:t>
            </a:r>
          </a:p>
          <a:p>
            <a:pPr algn="l" rtl="0"/>
            <a:r>
              <a:rPr lang="en-US" dirty="0" smtClean="0"/>
              <a:t>600ms/10µA at 100KHz</a:t>
            </a:r>
          </a:p>
          <a:p>
            <a:pPr algn="l" rtl="0"/>
            <a:r>
              <a:rPr lang="en-US" baseline="0" dirty="0" smtClean="0"/>
              <a:t>Works</a:t>
            </a:r>
            <a:r>
              <a:rPr lang="en-US" dirty="0" smtClean="0"/>
              <a:t> great with the EPC C1G2 standard</a:t>
            </a:r>
            <a:endParaRPr lang="en-US" baseline="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671166"/>
            <a:ext cx="7257895" cy="68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he-I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inventory applications gain from PK</a:t>
            </a:r>
            <a:endParaRPr lang="en-US" baseline="0" dirty="0" smtClean="0"/>
          </a:p>
          <a:p>
            <a:r>
              <a:rPr lang="en-US" baseline="0" dirty="0" smtClean="0"/>
              <a:t>The WIPR PK scheme in theory</a:t>
            </a:r>
          </a:p>
          <a:p>
            <a:r>
              <a:rPr lang="en-US" baseline="0" dirty="0" smtClean="0"/>
              <a:t>Implementation results</a:t>
            </a:r>
          </a:p>
          <a:p>
            <a:r>
              <a:rPr lang="en-US" dirty="0" smtClean="0"/>
              <a:t>Integration with EPC</a:t>
            </a:r>
            <a:endParaRPr lang="en-US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kern="1200" cap="none" baseline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Inventory + PK encryption = awesome</a:t>
            </a:r>
            <a:endParaRPr lang="he-IL" sz="4100" dirty="0" smtClean="0"/>
          </a:p>
          <a:p>
            <a:endParaRPr lang="he-I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4178" y="2071678"/>
            <a:ext cx="4355644" cy="272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1214414" y="2714620"/>
            <a:ext cx="2500330" cy="857256"/>
            <a:chOff x="1214414" y="2714620"/>
            <a:chExt cx="2500330" cy="857256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1214414" y="2857496"/>
              <a:ext cx="2500330" cy="714380"/>
            </a:xfrm>
            <a:prstGeom prst="wedgeRoundRectCallout">
              <a:avLst>
                <a:gd name="adj1" fmla="val 79888"/>
                <a:gd name="adj2" fmla="val 4571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rtl="0"/>
              <a:r>
                <a:rPr lang="en-US" dirty="0" err="1" smtClean="0"/>
                <a:t>Addictol</a:t>
              </a:r>
              <a:r>
                <a:rPr lang="en-US" dirty="0" smtClean="0"/>
                <a:t> 50mg</a:t>
              </a:r>
            </a:p>
            <a:p>
              <a:pPr rtl="0"/>
              <a:r>
                <a:rPr lang="en-US" dirty="0" smtClean="0"/>
                <a:t>#6382020</a:t>
              </a:r>
              <a:endParaRPr lang="he-IL" dirty="0"/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57290" y="2714620"/>
              <a:ext cx="642942" cy="39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" name="Group 14"/>
          <p:cNvGrpSpPr/>
          <p:nvPr/>
        </p:nvGrpSpPr>
        <p:grpSpPr>
          <a:xfrm>
            <a:off x="4929190" y="3214686"/>
            <a:ext cx="2500330" cy="857256"/>
            <a:chOff x="4929190" y="3214686"/>
            <a:chExt cx="2500330" cy="857256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4929190" y="3357562"/>
              <a:ext cx="2500330" cy="714380"/>
            </a:xfrm>
            <a:prstGeom prst="wedgeRoundRectCallout">
              <a:avLst>
                <a:gd name="adj1" fmla="val -62919"/>
                <a:gd name="adj2" fmla="val 5845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rtl="0"/>
              <a:r>
                <a:rPr lang="en-US" dirty="0" smtClean="0"/>
                <a:t>200 € Bill</a:t>
              </a:r>
            </a:p>
            <a:p>
              <a:pPr rtl="0"/>
              <a:r>
                <a:rPr lang="en-US" dirty="0" smtClean="0"/>
                <a:t>#426144</a:t>
              </a:r>
              <a:endParaRPr lang="he-IL" dirty="0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80071" y="3214686"/>
              <a:ext cx="1106685" cy="690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" name="Group 22"/>
          <p:cNvGrpSpPr/>
          <p:nvPr/>
        </p:nvGrpSpPr>
        <p:grpSpPr>
          <a:xfrm>
            <a:off x="1500166" y="3929066"/>
            <a:ext cx="2500330" cy="1000132"/>
            <a:chOff x="1000100" y="4786322"/>
            <a:chExt cx="2500330" cy="1000132"/>
          </a:xfrm>
        </p:grpSpPr>
        <p:sp>
          <p:nvSpPr>
            <p:cNvPr id="20" name="Rounded Rectangular Callout 19"/>
            <p:cNvSpPr/>
            <p:nvPr/>
          </p:nvSpPr>
          <p:spPr>
            <a:xfrm>
              <a:off x="1000100" y="5072074"/>
              <a:ext cx="2500330" cy="714380"/>
            </a:xfrm>
            <a:prstGeom prst="wedgeRoundRectCallout">
              <a:avLst>
                <a:gd name="adj1" fmla="val 56506"/>
                <a:gd name="adj2" fmla="val -9907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rtl="0"/>
              <a:r>
                <a:rPr lang="en-US" dirty="0" smtClean="0"/>
                <a:t>U.S. Passport</a:t>
              </a:r>
            </a:p>
            <a:p>
              <a:pPr rtl="0"/>
              <a:r>
                <a:rPr lang="en-US" dirty="0" smtClean="0"/>
                <a:t>#1800400400</a:t>
              </a:r>
              <a:endParaRPr lang="he-IL" dirty="0"/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2976" y="4786322"/>
              <a:ext cx="719802" cy="903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kern="1200" cap="none" baseline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Inventory + PK encryption = awesome</a:t>
            </a:r>
            <a:endParaRPr lang="he-IL" sz="4100" dirty="0" smtClean="0"/>
          </a:p>
          <a:p>
            <a:endParaRPr lang="he-IL" dirty="0"/>
          </a:p>
        </p:txBody>
      </p:sp>
      <p:grpSp>
        <p:nvGrpSpPr>
          <p:cNvPr id="18" name="Group 17"/>
          <p:cNvGrpSpPr/>
          <p:nvPr/>
        </p:nvGrpSpPr>
        <p:grpSpPr>
          <a:xfrm>
            <a:off x="1214414" y="2071678"/>
            <a:ext cx="6215106" cy="2857520"/>
            <a:chOff x="1214414" y="2071678"/>
            <a:chExt cx="6215106" cy="285752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94178" y="2071678"/>
              <a:ext cx="4355644" cy="2724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ounded Rectangular Callout 6"/>
            <p:cNvSpPr/>
            <p:nvPr/>
          </p:nvSpPr>
          <p:spPr>
            <a:xfrm>
              <a:off x="1214414" y="2857496"/>
              <a:ext cx="2500330" cy="714380"/>
            </a:xfrm>
            <a:prstGeom prst="wedgeRoundRectCallout">
              <a:avLst>
                <a:gd name="adj1" fmla="val 79888"/>
                <a:gd name="adj2" fmla="val 4571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rtl="0"/>
              <a:r>
                <a:rPr lang="en-US" dirty="0" smtClean="0"/>
                <a:t>WIPR version 1</a:t>
              </a:r>
              <a:endParaRPr lang="he-IL" dirty="0"/>
            </a:p>
          </p:txBody>
        </p:sp>
        <p:sp>
          <p:nvSpPr>
            <p:cNvPr id="11" name="Rounded Rectangular Callout 10"/>
            <p:cNvSpPr/>
            <p:nvPr/>
          </p:nvSpPr>
          <p:spPr>
            <a:xfrm>
              <a:off x="4929190" y="3357562"/>
              <a:ext cx="2500330" cy="714380"/>
            </a:xfrm>
            <a:prstGeom prst="wedgeRoundRectCallout">
              <a:avLst>
                <a:gd name="adj1" fmla="val -62919"/>
                <a:gd name="adj2" fmla="val 5845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rtl="0"/>
              <a:r>
                <a:rPr lang="en-US" dirty="0" smtClean="0"/>
                <a:t>WIPR version 1</a:t>
              </a:r>
              <a:endParaRPr lang="he-IL" dirty="0"/>
            </a:p>
          </p:txBody>
        </p:sp>
        <p:sp>
          <p:nvSpPr>
            <p:cNvPr id="20" name="Rounded Rectangular Callout 19"/>
            <p:cNvSpPr/>
            <p:nvPr/>
          </p:nvSpPr>
          <p:spPr>
            <a:xfrm>
              <a:off x="1500166" y="4214818"/>
              <a:ext cx="2500330" cy="714380"/>
            </a:xfrm>
            <a:prstGeom prst="wedgeRoundRectCallout">
              <a:avLst>
                <a:gd name="adj1" fmla="val 56506"/>
                <a:gd name="adj2" fmla="val -9907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rtl="0"/>
              <a:r>
                <a:rPr lang="en-US" dirty="0" smtClean="0"/>
                <a:t>WIPR version 1</a:t>
              </a:r>
              <a:endParaRPr lang="he-IL" dirty="0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85852" y="2643182"/>
              <a:ext cx="766876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43042" y="4000504"/>
              <a:ext cx="766876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00628" y="3143248"/>
              <a:ext cx="766876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Secrecy (and anti-counterfeiting)</a:t>
            </a:r>
          </a:p>
          <a:p>
            <a:r>
              <a:rPr lang="en-US" dirty="0" smtClean="0"/>
              <a:t>Metadata privacy</a:t>
            </a:r>
          </a:p>
          <a:p>
            <a:r>
              <a:rPr lang="en-US" dirty="0" smtClean="0"/>
              <a:t>Full backward </a:t>
            </a:r>
            <a:r>
              <a:rPr lang="en-US" dirty="0" smtClean="0"/>
              <a:t>and </a:t>
            </a:r>
            <a:r>
              <a:rPr lang="en-US" dirty="0" smtClean="0"/>
              <a:t>forward privacy</a:t>
            </a:r>
            <a:endParaRPr lang="en-US" dirty="0" smtClean="0"/>
          </a:p>
          <a:p>
            <a:r>
              <a:rPr lang="en-US" dirty="0" smtClean="0"/>
              <a:t>Implicit reader authentication</a:t>
            </a:r>
            <a:endParaRPr lang="en-US" dirty="0" smtClean="0"/>
          </a:p>
          <a:p>
            <a:r>
              <a:rPr lang="en-US" u="sng" dirty="0" smtClean="0"/>
              <a:t>Works even if tag is completely compromised!</a:t>
            </a:r>
            <a:endParaRPr lang="he-IL" u="sng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45663E-6 L 5.55556E-7 0.262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WIPR</a:t>
            </a:r>
            <a:r>
              <a:rPr lang="en-US" baseline="0" dirty="0" smtClean="0"/>
              <a:t> in Theory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Rabin’s scheme [R79, GM82]:</a:t>
            </a:r>
          </a:p>
          <a:p>
            <a:pPr lvl="1"/>
            <a:r>
              <a:rPr lang="en-US" dirty="0" smtClean="0"/>
              <a:t>Private Key: primes </a:t>
            </a:r>
            <a:r>
              <a:rPr lang="en-US" dirty="0" err="1" smtClean="0"/>
              <a:t>p,q</a:t>
            </a:r>
            <a:r>
              <a:rPr lang="en-US" dirty="0" smtClean="0"/>
              <a:t>.  Public Key: n=</a:t>
            </a:r>
            <a:r>
              <a:rPr lang="en-US" dirty="0" err="1" smtClean="0"/>
              <a:t>p</a:t>
            </a:r>
            <a:r>
              <a:rPr lang="en-US" dirty="0" err="1" smtClean="0">
                <a:latin typeface="cmsy10"/>
              </a:rPr>
              <a:t>¢</a:t>
            </a:r>
            <a:r>
              <a:rPr lang="en-US" dirty="0" err="1" smtClean="0"/>
              <a:t>q</a:t>
            </a:r>
            <a:endParaRPr lang="en-US" dirty="0" smtClean="0">
              <a:latin typeface="cmsy10"/>
            </a:endParaRPr>
          </a:p>
          <a:p>
            <a:pPr lvl="1"/>
            <a:r>
              <a:rPr lang="en-US" dirty="0" smtClean="0"/>
              <a:t>Encryption: C=P</a:t>
            </a:r>
            <a:r>
              <a:rPr lang="en-US" baseline="30000" dirty="0" smtClean="0"/>
              <a:t>2</a:t>
            </a:r>
            <a:r>
              <a:rPr lang="en-US" dirty="0" smtClean="0"/>
              <a:t>(mod n)</a:t>
            </a:r>
          </a:p>
          <a:p>
            <a:r>
              <a:rPr lang="en-US" dirty="0" smtClean="0"/>
              <a:t>Low-resource version [N92, S94]:</a:t>
            </a:r>
          </a:p>
          <a:p>
            <a:pPr lvl="1"/>
            <a:r>
              <a:rPr lang="en-US" dirty="0" smtClean="0"/>
              <a:t>Encryption: C=P</a:t>
            </a:r>
            <a:r>
              <a:rPr lang="en-US" baseline="30000" dirty="0" smtClean="0"/>
              <a:t>2</a:t>
            </a:r>
            <a:r>
              <a:rPr lang="en-US" dirty="0" smtClean="0"/>
              <a:t>+r</a:t>
            </a:r>
            <a:r>
              <a:rPr lang="en-US" dirty="0" smtClean="0">
                <a:latin typeface="cmsy10"/>
              </a:rPr>
              <a:t>¢</a:t>
            </a:r>
            <a:r>
              <a:rPr lang="en-US" dirty="0" smtClean="0"/>
              <a:t>n, random r</a:t>
            </a:r>
          </a:p>
          <a:p>
            <a:pPr lvl="1"/>
            <a:r>
              <a:rPr lang="en-US" dirty="0" smtClean="0"/>
              <a:t>Statistically indistinguishable from Rabin’s scheme when r is appropriately chosen</a:t>
            </a:r>
          </a:p>
          <a:p>
            <a:pPr lvl="0"/>
            <a:r>
              <a:rPr lang="en-US" dirty="0" smtClean="0"/>
              <a:t>Super-low-resource version (this work):</a:t>
            </a:r>
          </a:p>
          <a:p>
            <a:pPr lvl="1"/>
            <a:r>
              <a:rPr lang="en-US" dirty="0" smtClean="0"/>
              <a:t>Specially-formed n stored within 200 GEs</a:t>
            </a:r>
          </a:p>
          <a:p>
            <a:pPr lvl="1"/>
            <a:r>
              <a:rPr lang="en-US" dirty="0" smtClean="0"/>
              <a:t>Long random strings created on-the-fly using </a:t>
            </a:r>
            <a:r>
              <a:rPr lang="en-US" dirty="0" err="1" smtClean="0"/>
              <a:t>Feistel</a:t>
            </a:r>
            <a:r>
              <a:rPr lang="en-US" dirty="0" smtClean="0"/>
              <a:t> structure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WIPR Protocol</a:t>
            </a:r>
            <a:endParaRPr lang="he-I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714884"/>
            <a:ext cx="8229600" cy="1594476"/>
          </a:xfrm>
        </p:spPr>
        <p:txBody>
          <a:bodyPr>
            <a:normAutofit/>
          </a:bodyPr>
          <a:lstStyle/>
          <a:p>
            <a:r>
              <a:rPr lang="en-US" dirty="0" smtClean="0"/>
              <a:t>Plaintext </a:t>
            </a:r>
            <a:r>
              <a:rPr lang="en-US" dirty="0" smtClean="0"/>
              <a:t>is expanded to n bits, then squared using a standard multiply-accumulator</a:t>
            </a:r>
          </a:p>
          <a:p>
            <a:endParaRPr lang="he-IL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571612"/>
            <a:ext cx="498772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Imlementation</a:t>
            </a:r>
            <a:r>
              <a:rPr lang="en-US" baseline="0" dirty="0" smtClean="0"/>
              <a:t> Details</a:t>
            </a:r>
            <a:endParaRPr lang="he-I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24529" y="1214422"/>
            <a:ext cx="5233487" cy="433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457200" y="5572140"/>
            <a:ext cx="8229600" cy="737220"/>
          </a:xfrm>
        </p:spPr>
        <p:txBody>
          <a:bodyPr/>
          <a:lstStyle/>
          <a:p>
            <a:pPr marL="548640" marR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800" kern="12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Encryption: C=(ID,r</a:t>
            </a:r>
            <a:r>
              <a:rPr kumimoji="0" lang="en-US" sz="2800" kern="1200" baseline="-250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r</a:t>
            </a:r>
            <a:r>
              <a:rPr kumimoji="0" lang="en-US" sz="2800" kern="12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,r</a:t>
            </a:r>
            <a:r>
              <a:rPr kumimoji="0" lang="en-US" sz="2800" kern="1200" baseline="-250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t1</a:t>
            </a:r>
            <a:r>
              <a:rPr kumimoji="0" lang="en-US" sz="2800" kern="12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)</a:t>
            </a:r>
            <a:r>
              <a:rPr kumimoji="0" lang="en-US" sz="2800" kern="1200" baseline="300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2</a:t>
            </a:r>
            <a:r>
              <a:rPr kumimoji="0" lang="en-US" sz="2800" kern="12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+r</a:t>
            </a:r>
            <a:r>
              <a:rPr kumimoji="0" lang="en-US" sz="2800" kern="1200" baseline="-250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t2</a:t>
            </a:r>
            <a:r>
              <a:rPr kumimoji="0" lang="en-US" sz="2800" kern="12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msy10"/>
              </a:rPr>
              <a:t>¢</a:t>
            </a:r>
            <a:r>
              <a:rPr kumimoji="0" lang="en-US" sz="2800" kern="12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n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r>
              <a:rPr lang="en-US" baseline="0" dirty="0" smtClean="0"/>
              <a:t> Results</a:t>
            </a:r>
            <a:endParaRPr lang="he-I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14488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12000" r="11920"/>
          <a:stretch>
            <a:fillRect/>
          </a:stretch>
        </p:blipFill>
        <p:spPr bwMode="auto">
          <a:xfrm>
            <a:off x="214282" y="1565076"/>
            <a:ext cx="3429024" cy="4507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Chart 4"/>
          <p:cNvGraphicFramePr/>
          <p:nvPr/>
        </p:nvGraphicFramePr>
        <p:xfrm>
          <a:off x="3571868" y="1214422"/>
          <a:ext cx="542928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YOSSI2EOREN@YFAJPKVFUVWXY5MI" val="309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3986</TotalTime>
  <Words>629</Words>
  <Application>Microsoft Office PowerPoint</Application>
  <PresentationFormat>On-screen Show (4:3)</PresentationFormat>
  <Paragraphs>109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Lucida Sans</vt:lpstr>
      <vt:lpstr>Levenim MT</vt:lpstr>
      <vt:lpstr>Book Antiqua</vt:lpstr>
      <vt:lpstr>Wingdings 2</vt:lpstr>
      <vt:lpstr>David</vt:lpstr>
      <vt:lpstr>cmsy10</vt:lpstr>
      <vt:lpstr>Calibri</vt:lpstr>
      <vt:lpstr>Wingdings</vt:lpstr>
      <vt:lpstr>Wingdings 3</vt:lpstr>
      <vt:lpstr>Apex</vt:lpstr>
      <vt:lpstr>WIPR -- a Public Key Implementation on Two Grains of Sand</vt:lpstr>
      <vt:lpstr>Not watered down</vt:lpstr>
      <vt:lpstr>Talk Outline</vt:lpstr>
      <vt:lpstr>Inventory + PK encryption = awesome </vt:lpstr>
      <vt:lpstr>Inventory + PK encryption = awesome </vt:lpstr>
      <vt:lpstr>WIPR in Theory</vt:lpstr>
      <vt:lpstr>The WIPR Protocol</vt:lpstr>
      <vt:lpstr>Imlementation Details</vt:lpstr>
      <vt:lpstr>Implementation Results</vt:lpstr>
      <vt:lpstr>Integration with EPC C1G2</vt:lpstr>
      <vt:lpstr>Integration with EPC C1G2</vt:lpstr>
      <vt:lpstr>Thank you!</vt:lpstr>
      <vt:lpstr>WIPR and other PK Schemes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WIPR -- a Public Key Implementation on Two Grains of Sand</dc:title>
  <dc:creator> </dc:creator>
  <cp:lastModifiedBy> </cp:lastModifiedBy>
  <cp:revision>20</cp:revision>
  <dcterms:created xsi:type="dcterms:W3CDTF">2008-06-22T08:23:13Z</dcterms:created>
  <dcterms:modified xsi:type="dcterms:W3CDTF">2008-07-08T20:31:30Z</dcterms:modified>
</cp:coreProperties>
</file>